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306" r:id="rId3"/>
    <p:sldId id="326" r:id="rId4"/>
    <p:sldId id="333" r:id="rId5"/>
    <p:sldId id="329" r:id="rId6"/>
    <p:sldId id="328" r:id="rId7"/>
    <p:sldId id="330" r:id="rId8"/>
    <p:sldId id="320" r:id="rId9"/>
    <p:sldId id="334" r:id="rId10"/>
    <p:sldId id="331" r:id="rId11"/>
    <p:sldId id="332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39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402" y="15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102CD8F-44DA-47EB-B189-0020528B4DCD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E6401D3-D67F-4ED3-B95D-63CAC9E3B954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1ACE461-8C83-4430-B527-55C8E2FB28C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B5055CF-644F-475E-BD02-7A7F63C54A31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1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8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8618" y="1363579"/>
                <a:ext cx="6675582" cy="4929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Last time:  </a:t>
                </a:r>
                <a:r>
                  <a:rPr lang="en-US" sz="2400" baseline="0" dirty="0" smtClean="0"/>
                  <a:t/>
                </a:r>
                <a:br>
                  <a:rPr lang="en-US" sz="2400" baseline="0" dirty="0" smtClean="0"/>
                </a:br>
                <a:r>
                  <a:rPr lang="en-US" sz="2000" dirty="0"/>
                  <a:t>- Decision procedures for automata and </a:t>
                </a:r>
                <a:r>
                  <a:rPr lang="en-US" sz="2000" dirty="0" smtClean="0"/>
                  <a:t>grammars</a:t>
                </a:r>
              </a:p>
              <a:p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NFA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 smtClean="0"/>
                  <a:t>  are decidable</a:t>
                </a:r>
              </a:p>
              <a:p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T-recognizable</a:t>
                </a:r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(Sipser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§4.2) 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undecidable 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The diagonalization method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T-unrecognizable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The reducibility method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Other undecidable languages</a:t>
                </a:r>
              </a:p>
              <a:p>
                <a:endPara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Pset 3 will be posted soon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Continue to have chat-breaks; will try to keep them short.</a:t>
                </a:r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1363579"/>
                <a:ext cx="6675582" cy="4929939"/>
              </a:xfrm>
              <a:prstGeom prst="rect">
                <a:avLst/>
              </a:prstGeom>
              <a:blipFill>
                <a:blip r:embed="rId2"/>
                <a:stretch>
                  <a:fillRect l="-1369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" y="0"/>
                <a:ext cx="8446926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0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4000" baseline="-250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is T-unrecognizable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80470"/>
              </a:xfrm>
              <a:prstGeom prst="rect">
                <a:avLst/>
              </a:prstGeom>
              <a:blipFill>
                <a:blip r:embed="rId2"/>
                <a:stretch>
                  <a:fillRect t="-4688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155" y="1098903"/>
                <a:ext cx="7675924" cy="3647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are T-recognizable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decidable</a:t>
                </a:r>
              </a:p>
              <a:p>
                <a:r>
                  <a:rPr lang="en-US" sz="2000" dirty="0" smtClean="0"/>
                  <a:t>Proof:   Let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Construct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deciding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1.   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in parallel until one accepts.</a:t>
                </a:r>
              </a:p>
              <a:p>
                <a:r>
                  <a:rPr lang="en-US" sz="2000" dirty="0" smtClean="0"/>
                  <a:t>         2.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accepts then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accept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 </a:t>
                </a:r>
                <a:br>
                  <a:rPr lang="en-US" sz="2000" dirty="0" smtClean="0">
                    <a:solidFill>
                      <a:schemeClr val="tx1"/>
                    </a:solidFill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   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accepts then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reject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.”  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Corollary: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is T-unrecognizable</a:t>
                </a:r>
              </a:p>
              <a:p>
                <a:r>
                  <a:rPr lang="en-US" sz="2000" dirty="0" smtClean="0"/>
                  <a:t>Proof: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is T-recognizable but also undecidable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5" y="1098903"/>
                <a:ext cx="7675924" cy="3647409"/>
              </a:xfrm>
              <a:prstGeom prst="rect">
                <a:avLst/>
              </a:prstGeom>
              <a:blipFill>
                <a:blip r:embed="rId3"/>
                <a:stretch>
                  <a:fillRect l="-1191" t="-167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149229" y="2683166"/>
            <a:ext cx="4172594" cy="3080710"/>
            <a:chOff x="7149229" y="2683166"/>
            <a:chExt cx="4172594" cy="3080710"/>
          </a:xfrm>
        </p:grpSpPr>
        <p:sp>
          <p:nvSpPr>
            <p:cNvPr id="2" name="Rounded Rectangle 1"/>
            <p:cNvSpPr/>
            <p:nvPr/>
          </p:nvSpPr>
          <p:spPr>
            <a:xfrm rot="19118876">
              <a:off x="8196709" y="3832585"/>
              <a:ext cx="2466975" cy="1446474"/>
            </a:xfrm>
            <a:prstGeom prst="roundRect">
              <a:avLst>
                <a:gd name="adj" fmla="val 48112"/>
              </a:avLst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2762592">
              <a:off x="7509351" y="3879427"/>
              <a:ext cx="2377636" cy="1391261"/>
            </a:xfrm>
            <a:custGeom>
              <a:avLst/>
              <a:gdLst>
                <a:gd name="connsiteX0" fmla="*/ 0 w 2364535"/>
                <a:gd name="connsiteY0" fmla="*/ 655228 h 1391261"/>
                <a:gd name="connsiteX1" fmla="*/ 655228 w 2364535"/>
                <a:gd name="connsiteY1" fmla="*/ 0 h 1391261"/>
                <a:gd name="connsiteX2" fmla="*/ 1709307 w 2364535"/>
                <a:gd name="connsiteY2" fmla="*/ 0 h 1391261"/>
                <a:gd name="connsiteX3" fmla="*/ 2364535 w 2364535"/>
                <a:gd name="connsiteY3" fmla="*/ 655228 h 1391261"/>
                <a:gd name="connsiteX4" fmla="*/ 2364535 w 2364535"/>
                <a:gd name="connsiteY4" fmla="*/ 736033 h 1391261"/>
                <a:gd name="connsiteX5" fmla="*/ 1709307 w 2364535"/>
                <a:gd name="connsiteY5" fmla="*/ 1391261 h 1391261"/>
                <a:gd name="connsiteX6" fmla="*/ 655228 w 2364535"/>
                <a:gd name="connsiteY6" fmla="*/ 1391261 h 1391261"/>
                <a:gd name="connsiteX7" fmla="*/ 0 w 2364535"/>
                <a:gd name="connsiteY7" fmla="*/ 736033 h 1391261"/>
                <a:gd name="connsiteX8" fmla="*/ 0 w 2364535"/>
                <a:gd name="connsiteY8" fmla="*/ 655228 h 1391261"/>
                <a:gd name="connsiteX0" fmla="*/ 0 w 2364535"/>
                <a:gd name="connsiteY0" fmla="*/ 655228 h 1391261"/>
                <a:gd name="connsiteX1" fmla="*/ 655228 w 2364535"/>
                <a:gd name="connsiteY1" fmla="*/ 0 h 1391261"/>
                <a:gd name="connsiteX2" fmla="*/ 1709307 w 2364535"/>
                <a:gd name="connsiteY2" fmla="*/ 0 h 1391261"/>
                <a:gd name="connsiteX3" fmla="*/ 2364535 w 2364535"/>
                <a:gd name="connsiteY3" fmla="*/ 655228 h 1391261"/>
                <a:gd name="connsiteX4" fmla="*/ 2364535 w 2364535"/>
                <a:gd name="connsiteY4" fmla="*/ 736033 h 1391261"/>
                <a:gd name="connsiteX5" fmla="*/ 1709307 w 2364535"/>
                <a:gd name="connsiteY5" fmla="*/ 1391261 h 1391261"/>
                <a:gd name="connsiteX6" fmla="*/ 655228 w 2364535"/>
                <a:gd name="connsiteY6" fmla="*/ 1391261 h 1391261"/>
                <a:gd name="connsiteX7" fmla="*/ 0 w 2364535"/>
                <a:gd name="connsiteY7" fmla="*/ 736033 h 1391261"/>
                <a:gd name="connsiteX8" fmla="*/ 0 w 2364535"/>
                <a:gd name="connsiteY8" fmla="*/ 655228 h 139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4535" h="1391261">
                  <a:moveTo>
                    <a:pt x="0" y="655228"/>
                  </a:moveTo>
                  <a:cubicBezTo>
                    <a:pt x="0" y="293356"/>
                    <a:pt x="293356" y="0"/>
                    <a:pt x="655228" y="0"/>
                  </a:cubicBezTo>
                  <a:lnTo>
                    <a:pt x="1709307" y="0"/>
                  </a:lnTo>
                  <a:cubicBezTo>
                    <a:pt x="2071179" y="0"/>
                    <a:pt x="2364535" y="293356"/>
                    <a:pt x="2364535" y="655228"/>
                  </a:cubicBezTo>
                  <a:lnTo>
                    <a:pt x="2364535" y="736033"/>
                  </a:lnTo>
                  <a:cubicBezTo>
                    <a:pt x="2330375" y="1071582"/>
                    <a:pt x="2071179" y="1391261"/>
                    <a:pt x="1709307" y="1391261"/>
                  </a:cubicBezTo>
                  <a:lnTo>
                    <a:pt x="655228" y="1391261"/>
                  </a:lnTo>
                  <a:cubicBezTo>
                    <a:pt x="293356" y="1391261"/>
                    <a:pt x="0" y="1097905"/>
                    <a:pt x="0" y="736033"/>
                  </a:cubicBezTo>
                  <a:lnTo>
                    <a:pt x="0" y="655228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52968" y="4692134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decidable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72168" y="3113451"/>
              <a:ext cx="1549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T-recognizable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49229" y="2683166"/>
              <a:ext cx="1837874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Complement of </a:t>
              </a:r>
              <a:br>
                <a:rPr lang="en-US" sz="1400" dirty="0" smtClean="0"/>
              </a:br>
              <a:r>
                <a:rPr lang="en-US" sz="1400" dirty="0" smtClean="0"/>
                <a:t>T-recognizable =</a:t>
              </a:r>
              <a:br>
                <a:rPr lang="en-US" sz="1400" dirty="0" smtClean="0"/>
              </a:br>
              <a:r>
                <a:rPr lang="en-US" dirty="0" smtClean="0"/>
                <a:t>co-T-recognizable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9953558" y="3877076"/>
                  <a:ext cx="5998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Cambria Math" panose="02040503050406030204" pitchFamily="18" charset="0"/>
                        </a:rPr>
                        <m:t>TM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3558" y="3877076"/>
                  <a:ext cx="59984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768244" y="3877076"/>
                  <a:ext cx="599843" cy="4019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ambria Math" panose="02040503050406030204" pitchFamily="18" charset="0"/>
                              </a:rPr>
                              <m:t>TM</m:t>
                            </m:r>
                          </m:e>
                        </m:ba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244" y="3877076"/>
                  <a:ext cx="599843" cy="4019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8446928" y="40780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851865" y="40780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833963" y="6259201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8.3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0540" y="2385588"/>
            <a:ext cx="5951460" cy="35394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Check-in 8.3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/>
              <a:t>From what we’ve learned, which closure properties </a:t>
            </a:r>
            <a:br>
              <a:rPr lang="en-US" sz="2000" dirty="0" smtClean="0"/>
            </a:br>
            <a:r>
              <a:rPr lang="en-US" sz="2000" dirty="0" smtClean="0"/>
              <a:t>can we prove for the class of T-recognizable languages?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Choose all that apply.</a:t>
            </a:r>
          </a:p>
          <a:p>
            <a:pPr marL="457200" indent="-457200">
              <a:spcBef>
                <a:spcPts val="1200"/>
              </a:spcBef>
              <a:buAutoNum type="alphaLcParenBoth"/>
            </a:pPr>
            <a:r>
              <a:rPr lang="en-US" sz="2000" dirty="0" smtClean="0"/>
              <a:t>Closed under union.</a:t>
            </a:r>
          </a:p>
          <a:p>
            <a:pPr marL="457200" indent="-457200">
              <a:spcBef>
                <a:spcPts val="600"/>
              </a:spcBef>
              <a:buFontTx/>
              <a:buAutoNum type="alphaLcParenBoth"/>
            </a:pPr>
            <a:r>
              <a:rPr lang="en-US" sz="2000" dirty="0"/>
              <a:t>Closed under intersection.</a:t>
            </a:r>
          </a:p>
          <a:p>
            <a:pPr marL="457200" indent="-457200">
              <a:spcBef>
                <a:spcPts val="600"/>
              </a:spcBef>
              <a:buFontTx/>
              <a:buAutoNum type="alphaLcParenBoth"/>
            </a:pPr>
            <a:r>
              <a:rPr lang="en-US" sz="2000" dirty="0"/>
              <a:t>Closed under complement.</a:t>
            </a:r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US" sz="2000" dirty="0" smtClean="0"/>
              <a:t>Closed under concatenation.</a:t>
            </a:r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US" sz="2000" dirty="0" smtClean="0"/>
              <a:t>Closed under star.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51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Reducibility Method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600" y="1131801"/>
                <a:ext cx="8112327" cy="506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Use our knowledge that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undecidable to show other problems are undecidable.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 err="1" smtClean="0"/>
                  <a:t>Defn</a:t>
                </a:r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halts 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b="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undecidable</a:t>
                </a:r>
              </a:p>
              <a:p>
                <a:r>
                  <a:rPr lang="en-US" sz="2000" dirty="0"/>
                  <a:t>Proof by </a:t>
                </a:r>
                <a:r>
                  <a:rPr lang="en-US" sz="2000" dirty="0" smtClean="0"/>
                  <a:t>contradiction, showing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reducible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: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Assume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decidable and show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decidable (false!).</a:t>
                </a:r>
                <a:endParaRPr lang="en-US" sz="2000" dirty="0"/>
              </a:p>
              <a:p>
                <a:r>
                  <a:rPr lang="en-US" sz="2000" dirty="0" smtClean="0"/>
                  <a:t>Let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 decide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Construct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/>
                  <a:t> deciding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1.  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 to test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halts.  If not, reject.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2. 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until it halts (as guaranteed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3.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has accepted then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.</a:t>
                </a:r>
                <a:br>
                  <a:rPr lang="en-US" sz="2000" dirty="0" smtClean="0"/>
                </a:br>
                <a:r>
                  <a:rPr lang="en-US" sz="2000" dirty="0" smtClean="0"/>
                  <a:t>               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has rejected then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/>
                  <a:t>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, a contradiction.  Therefore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 is undecidable.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0" y="1131801"/>
                <a:ext cx="8112327" cy="5062924"/>
              </a:xfrm>
              <a:prstGeom prst="rect">
                <a:avLst/>
              </a:prstGeom>
              <a:blipFill>
                <a:blip r:embed="rId2"/>
                <a:stretch>
                  <a:fillRect l="-1202" t="-964"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315" y="1617154"/>
                <a:ext cx="6784869" cy="33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Showed </a:t>
                </a:r>
                <a:r>
                  <a:rPr lang="en-US" sz="2400" dirty="0">
                    <a:latin typeface="+mj-lt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+mj-lt"/>
                  </a:rPr>
                  <a:t> are not the same size </a:t>
                </a:r>
                <a:r>
                  <a:rPr lang="en-US" sz="2400" dirty="0" smtClean="0">
                    <a:latin typeface="+mj-lt"/>
                  </a:rPr>
                  <a:t/>
                </a:r>
                <a:br>
                  <a:rPr lang="en-US" sz="2400" dirty="0" smtClean="0">
                    <a:latin typeface="+mj-lt"/>
                  </a:rPr>
                </a:br>
                <a:r>
                  <a:rPr lang="en-US" sz="2400" dirty="0" smtClean="0">
                    <a:latin typeface="+mj-lt"/>
                  </a:rPr>
                  <a:t>to introduce </a:t>
                </a:r>
                <a:r>
                  <a:rPr lang="en-US" sz="2400" dirty="0">
                    <a:latin typeface="+mj-lt"/>
                  </a:rPr>
                  <a:t>the Diagonalization Method.</a:t>
                </a:r>
              </a:p>
              <a:p>
                <a:pPr marL="457200" lvl="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+mj-lt"/>
                  </a:rPr>
                  <a:t>is </a:t>
                </a:r>
                <a:r>
                  <a:rPr lang="en-US" sz="2400" dirty="0" smtClean="0">
                    <a:latin typeface="+mj-lt"/>
                  </a:rPr>
                  <a:t>undecidable.</a:t>
                </a:r>
                <a:endParaRPr lang="en-US" sz="2400" dirty="0">
                  <a:latin typeface="+mj-lt"/>
                </a:endParaRP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sz="2400" dirty="0">
                    <a:latin typeface="+mj-lt"/>
                  </a:rPr>
                  <a:t> are T-recognizable then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is </a:t>
                </a:r>
                <a:r>
                  <a:rPr lang="en-US" sz="2400" dirty="0" smtClean="0">
                    <a:latin typeface="+mj-lt"/>
                  </a:rPr>
                  <a:t>decidable.</a:t>
                </a:r>
                <a:endParaRPr lang="en-US" sz="2400" dirty="0">
                  <a:latin typeface="+mj-lt"/>
                </a:endParaRP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 smtClean="0">
                    <a:latin typeface="+mj-lt"/>
                  </a:rPr>
                  <a:t> is T-unrecognizable.</a:t>
                </a:r>
              </a:p>
              <a:p>
                <a:pPr marL="512763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Introduced the Reducibility Method to show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+mj-lt"/>
                  </a:rPr>
                  <a:t>is </a:t>
                </a:r>
                <a:r>
                  <a:rPr lang="en-US" sz="2400" dirty="0" smtClean="0">
                    <a:latin typeface="+mj-lt"/>
                  </a:rPr>
                  <a:t>undecidable.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5" y="1617154"/>
                <a:ext cx="6784869" cy="3380284"/>
              </a:xfrm>
              <a:prstGeom prst="rect">
                <a:avLst/>
              </a:prstGeom>
              <a:blipFill>
                <a:blip r:embed="rId3"/>
                <a:stretch>
                  <a:fillRect l="-1438" t="-1622" r="-449" b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Recall: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Acceptance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for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TMs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600" y="1131801"/>
                <a:ext cx="83014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TM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Today’s Theorem</a:t>
                </a:r>
                <a:r>
                  <a:rPr lang="en-US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not decidable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Proof uses </a:t>
                </a:r>
                <a:r>
                  <a:rPr lang="en-US" sz="2400" u="sng" dirty="0" smtClean="0"/>
                  <a:t>the diagonalization method</a:t>
                </a:r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so we will introduce that first.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0" y="1131801"/>
                <a:ext cx="8301400" cy="2246769"/>
              </a:xfrm>
              <a:prstGeom prst="rect">
                <a:avLst/>
              </a:prstGeom>
              <a:blipFill>
                <a:blip r:embed="rId3"/>
                <a:stretch>
                  <a:fillRect l="-1175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Size of Infinity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600" y="1131801"/>
                <a:ext cx="8428399" cy="423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How to compare the relative sizes of infinite sets?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Cantor (~1890s) had the following idea.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err="1" smtClean="0"/>
                  <a:t>Defn</a:t>
                </a:r>
                <a:r>
                  <a:rPr lang="en-US" sz="2000" b="1" dirty="0" smtClean="0"/>
                  <a:t>:</a:t>
                </a:r>
                <a:r>
                  <a:rPr lang="en-US" sz="2000" dirty="0" smtClean="0"/>
                  <a:t>  Say that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u="sng" dirty="0" smtClean="0"/>
                  <a:t>have the same size</a:t>
                </a:r>
                <a:r>
                  <a:rPr lang="en-US" sz="2000" dirty="0" smtClean="0"/>
                  <a:t> if there is </a:t>
                </a:r>
                <a:br>
                  <a:rPr lang="en-US" sz="2000" dirty="0" smtClean="0"/>
                </a:br>
                <a:r>
                  <a:rPr lang="en-US" sz="2000" dirty="0" smtClean="0"/>
                  <a:t>a one-to-one and onto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>
                  <a:spcBef>
                    <a:spcPts val="1200"/>
                  </a:spcBef>
                </a:pPr>
                <a:endParaRPr lang="en-US" sz="2000" dirty="0"/>
              </a:p>
              <a:p>
                <a:pPr>
                  <a:spcBef>
                    <a:spcPts val="3000"/>
                  </a:spcBef>
                </a:pPr>
                <a:r>
                  <a:rPr lang="en-US" sz="2000" dirty="0" smtClean="0"/>
                  <a:t>Informally, two sets have the same size if we can pair up their members.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This definition works for finite sets.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Apply it to infinite sets too.</a:t>
                </a:r>
              </a:p>
              <a:p>
                <a:pPr>
                  <a:spcBef>
                    <a:spcPts val="1200"/>
                  </a:spcBef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0" y="1131801"/>
                <a:ext cx="8428399" cy="4231928"/>
              </a:xfrm>
              <a:prstGeom prst="rect">
                <a:avLst/>
              </a:prstGeom>
              <a:blipFill>
                <a:blip r:embed="rId3"/>
                <a:stretch>
                  <a:fillRect l="-1158"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33964" y="2733307"/>
            <a:ext cx="1172180" cy="788662"/>
            <a:chOff x="467263" y="2733307"/>
            <a:chExt cx="1172180" cy="788662"/>
          </a:xfrm>
        </p:grpSpPr>
        <p:sp>
          <p:nvSpPr>
            <p:cNvPr id="3" name="Left Bracket 2"/>
            <p:cNvSpPr/>
            <p:nvPr/>
          </p:nvSpPr>
          <p:spPr>
            <a:xfrm rot="16200000">
              <a:off x="969223" y="2238832"/>
              <a:ext cx="82532" cy="1071481"/>
            </a:xfrm>
            <a:prstGeom prst="leftBracket">
              <a:avLst>
                <a:gd name="adj" fmla="val 61826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67263" y="2783305"/>
                  <a:ext cx="1172180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400" b="0" i="1" dirty="0" smtClean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1400" dirty="0" smtClean="0"/>
                </a:p>
                <a:p>
                  <a:pPr algn="ctr"/>
                  <a:r>
                    <a:rPr lang="en-US" sz="1400" dirty="0" smtClean="0"/>
                    <a:t>“injective”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263" y="2783305"/>
                  <a:ext cx="1172180" cy="738664"/>
                </a:xfrm>
                <a:prstGeom prst="rect">
                  <a:avLst/>
                </a:prstGeom>
                <a:blipFill>
                  <a:blip r:embed="rId4"/>
                  <a:stretch>
                    <a:fillRect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957856" y="2742040"/>
            <a:ext cx="1286891" cy="571241"/>
            <a:chOff x="1772105" y="2742040"/>
            <a:chExt cx="1286891" cy="571241"/>
          </a:xfrm>
        </p:grpSpPr>
        <p:sp>
          <p:nvSpPr>
            <p:cNvPr id="5" name="Left Bracket 4"/>
            <p:cNvSpPr/>
            <p:nvPr/>
          </p:nvSpPr>
          <p:spPr>
            <a:xfrm rot="16200000">
              <a:off x="2286408" y="2536848"/>
              <a:ext cx="82532" cy="492916"/>
            </a:xfrm>
            <a:prstGeom prst="leftBracket">
              <a:avLst>
                <a:gd name="adj" fmla="val 61826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772105" y="2790061"/>
                  <a:ext cx="128689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 smtClean="0"/>
                    <a:t>Range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1400" dirty="0" smtClean="0"/>
                    <a:t/>
                  </a:r>
                  <a:br>
                    <a:rPr lang="en-US" sz="1400" dirty="0" smtClean="0"/>
                  </a:br>
                  <a:r>
                    <a:rPr lang="en-US" sz="1400" dirty="0" smtClean="0"/>
                    <a:t>“surjective”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2105" y="2790061"/>
                  <a:ext cx="1286891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948" t="-232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70594" y="3014540"/>
                <a:ext cx="43173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/>
                  <a:t>We call such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 smtClean="0"/>
                  <a:t> a </a:t>
                </a:r>
                <a:r>
                  <a:rPr lang="en-US" sz="2000" u="sng" dirty="0" smtClean="0"/>
                  <a:t>1-1 correspondence</a:t>
                </a:r>
                <a:endParaRPr lang="en-US" sz="2000" u="sng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94" y="3014540"/>
                <a:ext cx="4317336" cy="400110"/>
              </a:xfrm>
              <a:prstGeom prst="rect">
                <a:avLst/>
              </a:prstGeom>
              <a:blipFill>
                <a:blip r:embed="rId6"/>
                <a:stretch>
                  <a:fillRect l="-1128" t="-9231" r="-987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919881" y="4931969"/>
            <a:ext cx="2471883" cy="503631"/>
            <a:chOff x="5291155" y="4449369"/>
            <a:chExt cx="2471883" cy="503631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291155" y="4533900"/>
              <a:ext cx="252395" cy="32390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778810" y="4509276"/>
              <a:ext cx="144957" cy="4437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153399" y="4477987"/>
              <a:ext cx="117863" cy="4437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87750" y="4449369"/>
              <a:ext cx="58933" cy="45302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7120163" y="4449369"/>
              <a:ext cx="30777" cy="47234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457133" y="4477987"/>
              <a:ext cx="305905" cy="3941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455821" y="4877788"/>
                <a:ext cx="3805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21" y="4877788"/>
                <a:ext cx="380553" cy="369332"/>
              </a:xfrm>
              <a:prstGeom prst="rect">
                <a:avLst/>
              </a:prstGeom>
              <a:blipFill>
                <a:blip r:embed="rId7"/>
                <a:stretch>
                  <a:fillRect l="-4839" t="-8197" r="-1290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893026" y="4262083"/>
            <a:ext cx="2526542" cy="891706"/>
            <a:chOff x="5289073" y="3779525"/>
            <a:chExt cx="2526542" cy="891706"/>
          </a:xfrm>
        </p:grpSpPr>
        <p:pic>
          <p:nvPicPr>
            <p:cNvPr id="1026" name="Picture 2" descr="Puppies climbing transparent image Dog imag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54" y="3779525"/>
              <a:ext cx="2496776" cy="89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Left Brace 28"/>
            <p:cNvSpPr/>
            <p:nvPr/>
          </p:nvSpPr>
          <p:spPr>
            <a:xfrm>
              <a:off x="5289073" y="4007644"/>
              <a:ext cx="57627" cy="456033"/>
            </a:xfrm>
            <a:prstGeom prst="leftBrace">
              <a:avLst>
                <a:gd name="adj1" fmla="val 103373"/>
                <a:gd name="adj2" fmla="val 49388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e 33"/>
            <p:cNvSpPr/>
            <p:nvPr/>
          </p:nvSpPr>
          <p:spPr>
            <a:xfrm flipH="1">
              <a:off x="7763038" y="4007643"/>
              <a:ext cx="52577" cy="456033"/>
            </a:xfrm>
            <a:prstGeom prst="leftBrace">
              <a:avLst>
                <a:gd name="adj1" fmla="val 103373"/>
                <a:gd name="adj2" fmla="val 49388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1962" y="5211066"/>
            <a:ext cx="3215968" cy="1070680"/>
            <a:chOff x="4943236" y="4728466"/>
            <a:chExt cx="3215968" cy="1070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050" y="4728466"/>
              <a:ext cx="1903432" cy="10706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683" y="5001334"/>
              <a:ext cx="896456" cy="5958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397" y="4857809"/>
              <a:ext cx="383227" cy="775338"/>
            </a:xfrm>
            <a:prstGeom prst="rect">
              <a:avLst/>
            </a:prstGeom>
          </p:spPr>
        </p:pic>
        <p:sp>
          <p:nvSpPr>
            <p:cNvPr id="35" name="Left Brace 34"/>
            <p:cNvSpPr/>
            <p:nvPr/>
          </p:nvSpPr>
          <p:spPr>
            <a:xfrm>
              <a:off x="4943236" y="4927179"/>
              <a:ext cx="57627" cy="693603"/>
            </a:xfrm>
            <a:prstGeom prst="leftBrace">
              <a:avLst>
                <a:gd name="adj1" fmla="val 103373"/>
                <a:gd name="adj2" fmla="val 49388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/>
            <p:cNvSpPr/>
            <p:nvPr/>
          </p:nvSpPr>
          <p:spPr>
            <a:xfrm flipH="1">
              <a:off x="8095915" y="4918581"/>
              <a:ext cx="63289" cy="693603"/>
            </a:xfrm>
            <a:prstGeom prst="leftBrace">
              <a:avLst>
                <a:gd name="adj1" fmla="val 103373"/>
                <a:gd name="adj2" fmla="val 49388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Isosceles Triangle 30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0" grpId="0"/>
      <p:bldP spid="28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676669"/>
                  </p:ext>
                </p:extLst>
              </p:nvPr>
            </p:nvGraphicFramePr>
            <p:xfrm>
              <a:off x="1005566" y="3731807"/>
              <a:ext cx="304635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7725">
                      <a:extLst>
                        <a:ext uri="{9D8B030D-6E8A-4147-A177-3AD203B41FA5}">
                          <a16:colId xmlns:a16="http://schemas.microsoft.com/office/drawing/2014/main" val="38887834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1166528648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3573745861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1111035526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2798566489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3811385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396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1/2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1/3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1/4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4183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336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236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8956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1110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676669"/>
                  </p:ext>
                </p:extLst>
              </p:nvPr>
            </p:nvGraphicFramePr>
            <p:xfrm>
              <a:off x="1005566" y="3731807"/>
              <a:ext cx="304635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7725">
                      <a:extLst>
                        <a:ext uri="{9D8B030D-6E8A-4147-A177-3AD203B41FA5}">
                          <a16:colId xmlns:a16="http://schemas.microsoft.com/office/drawing/2014/main" val="38887834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1166528648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3573745861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1111035526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2798566489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3811385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97" r="-49761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396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1/2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1/3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1/4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4183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336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236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8956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508197" r="-49761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810" t="-508197" r="-29881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1110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Countable Sets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601" y="1131801"/>
                <a:ext cx="745541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={1,2,3,…}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={…,−2,−1,0,1,2,…}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Show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dirty="0" smtClean="0"/>
                  <a:t>  have the same size </a:t>
                </a:r>
              </a:p>
              <a:p>
                <a:pPr>
                  <a:spcBef>
                    <a:spcPts val="1200"/>
                  </a:spcBef>
                </a:pPr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skw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Show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 smtClean="0"/>
                  <a:t> have the same size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1" y="1131801"/>
                <a:ext cx="7455410" cy="2369880"/>
              </a:xfrm>
              <a:prstGeom prst="rect">
                <a:avLst/>
              </a:prstGeom>
              <a:blipFill>
                <a:blip r:embed="rId4"/>
                <a:stretch>
                  <a:fillRect l="-1308" t="-2062" b="-1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289227"/>
                  </p:ext>
                </p:extLst>
              </p:nvPr>
            </p:nvGraphicFramePr>
            <p:xfrm>
              <a:off x="6236996" y="1702863"/>
              <a:ext cx="982980" cy="2773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121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5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6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7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289227"/>
                  </p:ext>
                </p:extLst>
              </p:nvPr>
            </p:nvGraphicFramePr>
            <p:xfrm>
              <a:off x="6236996" y="1702863"/>
              <a:ext cx="982980" cy="2773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r="-120270" b="-7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091" r="-1136" b="-7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5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6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7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812000" r="-12027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84091" t="-812000" r="-1136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34857" y="2042048"/>
                <a:ext cx="40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57" y="2042048"/>
                <a:ext cx="40427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88431" y="204204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431" y="2042048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599418"/>
                  </p:ext>
                </p:extLst>
              </p:nvPr>
            </p:nvGraphicFramePr>
            <p:xfrm>
              <a:off x="4733053" y="3457487"/>
              <a:ext cx="982980" cy="2773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121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2/1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3/1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5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3/2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6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2/3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7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599418"/>
                  </p:ext>
                </p:extLst>
              </p:nvPr>
            </p:nvGraphicFramePr>
            <p:xfrm>
              <a:off x="4733053" y="3457487"/>
              <a:ext cx="982980" cy="2773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r="-120270" b="-7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4091" r="-1136" b="-7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2/1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3/1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5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3/2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6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2/3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7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t="-812000" r="-12027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84091" t="-812000" r="-1136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Rounded Rectangle 17"/>
          <p:cNvSpPr/>
          <p:nvPr/>
        </p:nvSpPr>
        <p:spPr>
          <a:xfrm>
            <a:off x="1549400" y="4152900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549400" y="4528913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549400" y="491127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070363" y="4152900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070363" y="491127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578363" y="4152900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578363" y="4528913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74850" y="4657518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74850" y="504169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89463" y="504169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790179" y="4792437"/>
            <a:ext cx="909" cy="1156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790179" y="4411797"/>
            <a:ext cx="909" cy="1156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285617" y="4411797"/>
            <a:ext cx="909" cy="1156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1549400" y="528435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974850" y="541477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489463" y="541477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298179" y="5165517"/>
            <a:ext cx="909" cy="1156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580952" y="528435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000052" y="541477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544540" y="3894017"/>
                <a:ext cx="40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40" y="3894017"/>
                <a:ext cx="4042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564771" y="3894017"/>
                <a:ext cx="545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71" y="3894017"/>
                <a:ext cx="545277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56685" y="4844327"/>
                <a:ext cx="469888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Defn: 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 set is </a:t>
                </a:r>
                <a:r>
                  <a:rPr lang="en-US" sz="2400" u="sng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countable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if it is finite or it has the same size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/>
                  <a:t> are countable.</a:t>
                </a:r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685" y="4844327"/>
                <a:ext cx="4698885" cy="1354217"/>
              </a:xfrm>
              <a:prstGeom prst="rect">
                <a:avLst/>
              </a:prstGeom>
              <a:blipFill>
                <a:blip r:embed="rId11"/>
                <a:stretch>
                  <a:fillRect l="-2075" t="-3604" r="-1686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347572" y="2060902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3748" y="2060902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47572" y="2350810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53748" y="2350810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47572" y="2637443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853748" y="2637443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347572" y="2947275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53748" y="2947275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347572" y="3257107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53748" y="3257107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347572" y="3572974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853748" y="3572974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347572" y="3865379"/>
            <a:ext cx="216305" cy="611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53748" y="3865379"/>
            <a:ext cx="216305" cy="611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3068423" y="491127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859461" y="3846788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273730" y="3848084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859461" y="4136696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273730" y="4137992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59461" y="4423329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273730" y="4424625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859461" y="4733161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73730" y="4734457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859461" y="5042993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273730" y="5044289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859461" y="5358860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73730" y="5360156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859461" y="5651265"/>
            <a:ext cx="216305" cy="611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273730" y="5652561"/>
            <a:ext cx="393231" cy="611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ill Rect 4/4"/>
          <p:cNvSpPr/>
          <p:nvPr/>
        </p:nvSpPr>
        <p:spPr>
          <a:xfrm>
            <a:off x="3086363" y="5281423"/>
            <a:ext cx="425450" cy="266700"/>
          </a:xfrm>
          <a:prstGeom prst="roundRect">
            <a:avLst/>
          </a:prstGeom>
          <a:solidFill>
            <a:srgbClr val="000000">
              <a:alpha val="67059"/>
            </a:srgbClr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 4/4"/>
          <p:cNvSpPr/>
          <p:nvPr/>
        </p:nvSpPr>
        <p:spPr>
          <a:xfrm>
            <a:off x="3086363" y="528435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ill Rect 3/3"/>
          <p:cNvSpPr/>
          <p:nvPr/>
        </p:nvSpPr>
        <p:spPr>
          <a:xfrm>
            <a:off x="2578363" y="4910497"/>
            <a:ext cx="425450" cy="266700"/>
          </a:xfrm>
          <a:prstGeom prst="roundRect">
            <a:avLst/>
          </a:prstGeom>
          <a:solidFill>
            <a:srgbClr val="000000">
              <a:alpha val="67059"/>
            </a:srgbClr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 3/3"/>
          <p:cNvSpPr/>
          <p:nvPr/>
        </p:nvSpPr>
        <p:spPr>
          <a:xfrm>
            <a:off x="2578363" y="491127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ill Rect 4/2"/>
          <p:cNvSpPr/>
          <p:nvPr/>
        </p:nvSpPr>
        <p:spPr>
          <a:xfrm>
            <a:off x="2070363" y="5281423"/>
            <a:ext cx="425450" cy="266700"/>
          </a:xfrm>
          <a:prstGeom prst="roundRect">
            <a:avLst/>
          </a:prstGeom>
          <a:solidFill>
            <a:srgbClr val="000000">
              <a:alpha val="67059"/>
            </a:srgbClr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 4/2"/>
          <p:cNvSpPr/>
          <p:nvPr/>
        </p:nvSpPr>
        <p:spPr>
          <a:xfrm>
            <a:off x="2070363" y="528435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ill Rect 2/2"/>
          <p:cNvSpPr/>
          <p:nvPr/>
        </p:nvSpPr>
        <p:spPr>
          <a:xfrm>
            <a:off x="2070363" y="4527189"/>
            <a:ext cx="425450" cy="266700"/>
          </a:xfrm>
          <a:prstGeom prst="roundRect">
            <a:avLst/>
          </a:prstGeom>
          <a:solidFill>
            <a:srgbClr val="000000">
              <a:alpha val="67059"/>
            </a:srgbClr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 2/2"/>
          <p:cNvSpPr/>
          <p:nvPr/>
        </p:nvSpPr>
        <p:spPr>
          <a:xfrm>
            <a:off x="2070363" y="4528913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9" grpId="0"/>
      <p:bldP spid="14" grpId="0"/>
      <p:bldP spid="18" grpId="0" animBg="1"/>
      <p:bldP spid="32" grpId="0" animBg="1"/>
      <p:bldP spid="33" grpId="0" animBg="1"/>
      <p:bldP spid="38" grpId="0" animBg="1"/>
      <p:bldP spid="40" grpId="0" animBg="1"/>
      <p:bldP spid="42" grpId="0" animBg="1"/>
      <p:bldP spid="43" grpId="0" animBg="1"/>
      <p:bldP spid="55" grpId="0" animBg="1"/>
      <p:bldP spid="63" grpId="0" animBg="1"/>
      <p:bldP spid="65" grpId="0"/>
      <p:bldP spid="66" grpId="0"/>
      <p:bldP spid="67" grpId="0" uiExpand="1" build="allAtOnce"/>
      <p:bldP spid="3" grpId="0" animBg="1"/>
      <p:bldP spid="36" grpId="0" animBg="1"/>
      <p:bldP spid="41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4" grpId="0" animBg="1"/>
      <p:bldP spid="57" grpId="0" animBg="1"/>
      <p:bldP spid="90" grpId="0" animBg="1"/>
      <p:bldP spid="44" grpId="0" animBg="1"/>
      <p:bldP spid="93" grpId="0" animBg="1"/>
      <p:bldP spid="56" grpId="0" animBg="1"/>
      <p:bldP spid="89" grpId="0" animBg="1"/>
      <p:bldP spid="39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Uncountable – Diagonalization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" y="1307040"/>
                <a:ext cx="882127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all real numbers (expressible by infinite decimal expansion)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Theorem: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uncountable</a:t>
                </a:r>
              </a:p>
              <a:p>
                <a:r>
                  <a:rPr lang="en-US" sz="2000" dirty="0" smtClean="0"/>
                  <a:t>Proof by contradiction via diagonalization:   Assume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 smtClean="0"/>
                  <a:t>countable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So there is a 1-1 correspondence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1307040"/>
                <a:ext cx="8821274" cy="1754326"/>
              </a:xfrm>
              <a:prstGeom prst="rect">
                <a:avLst/>
              </a:prstGeom>
              <a:blipFill>
                <a:blip r:embed="rId3"/>
                <a:stretch>
                  <a:fillRect l="-1037" t="-277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19627"/>
                  </p:ext>
                </p:extLst>
              </p:nvPr>
            </p:nvGraphicFramePr>
            <p:xfrm>
              <a:off x="1716721" y="3184354"/>
              <a:ext cx="2309014" cy="3322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1859434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121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2.718281828…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3.141592653…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0.000000000…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1.414213562…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5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0.142857242…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6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0.207879576…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7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1.234567890…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a typeface="+mn-ea"/>
                              <a:cs typeface="Courier New" panose="02070309020205020404" pitchFamily="49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Courier New" panose="02070309020205020404" pitchFamily="49" charset="0"/>
                                </a:rPr>
                                <m:t>⋮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19627"/>
                  </p:ext>
                </p:extLst>
              </p:nvPr>
            </p:nvGraphicFramePr>
            <p:xfrm>
              <a:off x="1716721" y="3184354"/>
              <a:ext cx="2309014" cy="3322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1859434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414865" b="-74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83" r="-327" b="-74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2.718281828…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3.141592653…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0.000000000…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1.414213562…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5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0.142857242…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6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0.207879576…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7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1.234567890…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810000" r="-414865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4183" t="-810000" r="-327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36616" y="3244334"/>
                <a:ext cx="6338709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Demonstrate a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that is missing from the list.</a:t>
                </a:r>
              </a:p>
              <a:p>
                <a:endParaRPr lang="en-US" sz="3200" b="0" dirty="0" smtClean="0"/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</a:rPr>
                  <a:t> </a:t>
                </a:r>
                <a:r>
                  <a:rPr lang="en-US" sz="32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0.8516182…</a:t>
                </a:r>
                <a:endParaRPr lang="en-US" sz="32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400" dirty="0" smtClean="0"/>
              </a:p>
              <a:p>
                <a:r>
                  <a:rPr lang="en-US" sz="2000" dirty="0" smtClean="0"/>
                  <a:t>differs from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aseline="30000" dirty="0" err="1" smtClean="0"/>
                  <a:t>th</a:t>
                </a:r>
                <a:r>
                  <a:rPr lang="en-US" sz="2000" dirty="0" smtClean="0"/>
                  <a:t>  number in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aseline="30000" dirty="0" err="1" smtClean="0"/>
                  <a:t>th</a:t>
                </a:r>
                <a:r>
                  <a:rPr lang="en-US" sz="2000" dirty="0" smtClean="0"/>
                  <a:t> digit </a:t>
                </a:r>
                <a:br>
                  <a:rPr lang="en-US" sz="2000" dirty="0" smtClean="0"/>
                </a:br>
                <a:r>
                  <a:rPr lang="en-US" sz="2000" dirty="0" smtClean="0"/>
                  <a:t>so cannot be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number 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Hence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is not paired with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/>
                  <a:t>  It is missing from the list.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Therefore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 smtClean="0"/>
                  <a:t> is not a 1-1 correspondence.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16" y="3244334"/>
                <a:ext cx="6338709" cy="3139321"/>
              </a:xfrm>
              <a:prstGeom prst="rect">
                <a:avLst/>
              </a:prstGeom>
              <a:blipFill>
                <a:blip r:embed="rId5"/>
                <a:stretch>
                  <a:fillRect l="-962" t="-971" b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7"/>
          <p:cNvSpPr/>
          <p:nvPr/>
        </p:nvSpPr>
        <p:spPr>
          <a:xfrm>
            <a:off x="2535543" y="3586123"/>
            <a:ext cx="129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4"/>
          <p:cNvSpPr/>
          <p:nvPr/>
        </p:nvSpPr>
        <p:spPr>
          <a:xfrm>
            <a:off x="2672506" y="3941724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0"/>
          <p:cNvSpPr/>
          <p:nvPr/>
        </p:nvSpPr>
        <p:spPr>
          <a:xfrm>
            <a:off x="2819236" y="4303913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2"/>
          <p:cNvSpPr/>
          <p:nvPr/>
        </p:nvSpPr>
        <p:spPr>
          <a:xfrm>
            <a:off x="2951724" y="4675110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5"/>
          <p:cNvSpPr/>
          <p:nvPr/>
        </p:nvSpPr>
        <p:spPr>
          <a:xfrm>
            <a:off x="3085582" y="5039533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9"/>
          <p:cNvSpPr/>
          <p:nvPr/>
        </p:nvSpPr>
        <p:spPr>
          <a:xfrm>
            <a:off x="3219440" y="5399194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8"/>
          <p:cNvSpPr/>
          <p:nvPr/>
        </p:nvSpPr>
        <p:spPr>
          <a:xfrm>
            <a:off x="3356250" y="5773103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7"/>
          <p:cNvSpPr/>
          <p:nvPr/>
        </p:nvSpPr>
        <p:spPr>
          <a:xfrm rot="18720957">
            <a:off x="6937156" y="3809867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4"/>
          <p:cNvSpPr/>
          <p:nvPr/>
        </p:nvSpPr>
        <p:spPr>
          <a:xfrm rot="18720957">
            <a:off x="7146056" y="3780691"/>
            <a:ext cx="509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0"/>
          <p:cNvSpPr/>
          <p:nvPr/>
        </p:nvSpPr>
        <p:spPr>
          <a:xfrm rot="18720957">
            <a:off x="7407807" y="3790740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2"/>
          <p:cNvSpPr/>
          <p:nvPr/>
        </p:nvSpPr>
        <p:spPr>
          <a:xfrm rot="18720957">
            <a:off x="7662260" y="3806623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5"/>
          <p:cNvSpPr/>
          <p:nvPr/>
        </p:nvSpPr>
        <p:spPr>
          <a:xfrm rot="18720957">
            <a:off x="7893819" y="3822505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9"/>
          <p:cNvSpPr/>
          <p:nvPr/>
        </p:nvSpPr>
        <p:spPr>
          <a:xfrm rot="18720957">
            <a:off x="8154509" y="3822503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≠9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8"/>
          <p:cNvSpPr/>
          <p:nvPr/>
        </p:nvSpPr>
        <p:spPr>
          <a:xfrm rot="18720957">
            <a:off x="8404417" y="3822503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9512" y="3621604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29512" y="3961845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29512" y="4311056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29512" y="4683589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29512" y="5056122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29512" y="5408865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29512" y="5795844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29512" y="6151259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924676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159911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402198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52106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905506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145481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388420" y="3768726"/>
            <a:ext cx="660412" cy="787400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  <a:gd name="connsiteX0" fmla="*/ 57150 w 660402"/>
              <a:gd name="connsiteY0" fmla="*/ 768350 h 787400"/>
              <a:gd name="connsiteX1" fmla="*/ 660400 w 660402"/>
              <a:gd name="connsiteY1" fmla="*/ 787400 h 787400"/>
              <a:gd name="connsiteX2" fmla="*/ 263525 w 660402"/>
              <a:gd name="connsiteY2" fmla="*/ 352425 h 787400"/>
              <a:gd name="connsiteX3" fmla="*/ 425450 w 660402"/>
              <a:gd name="connsiteY3" fmla="*/ 76200 h 787400"/>
              <a:gd name="connsiteX4" fmla="*/ 215900 w 660402"/>
              <a:gd name="connsiteY4" fmla="*/ 0 h 787400"/>
              <a:gd name="connsiteX5" fmla="*/ 31750 w 660402"/>
              <a:gd name="connsiteY5" fmla="*/ 285750 h 787400"/>
              <a:gd name="connsiteX6" fmla="*/ 0 w 660402"/>
              <a:gd name="connsiteY6" fmla="*/ 657225 h 787400"/>
              <a:gd name="connsiteX7" fmla="*/ 57150 w 660402"/>
              <a:gd name="connsiteY7" fmla="*/ 768350 h 787400"/>
              <a:gd name="connsiteX0" fmla="*/ 57150 w 660412"/>
              <a:gd name="connsiteY0" fmla="*/ 768350 h 787400"/>
              <a:gd name="connsiteX1" fmla="*/ 660400 w 660412"/>
              <a:gd name="connsiteY1" fmla="*/ 787400 h 787400"/>
              <a:gd name="connsiteX2" fmla="*/ 593725 w 660412"/>
              <a:gd name="connsiteY2" fmla="*/ 415925 h 787400"/>
              <a:gd name="connsiteX3" fmla="*/ 425450 w 660412"/>
              <a:gd name="connsiteY3" fmla="*/ 76200 h 787400"/>
              <a:gd name="connsiteX4" fmla="*/ 215900 w 660412"/>
              <a:gd name="connsiteY4" fmla="*/ 0 h 787400"/>
              <a:gd name="connsiteX5" fmla="*/ 31750 w 660412"/>
              <a:gd name="connsiteY5" fmla="*/ 285750 h 787400"/>
              <a:gd name="connsiteX6" fmla="*/ 0 w 660412"/>
              <a:gd name="connsiteY6" fmla="*/ 657225 h 787400"/>
              <a:gd name="connsiteX7" fmla="*/ 57150 w 660412"/>
              <a:gd name="connsiteY7" fmla="*/ 76835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412" h="787400">
                <a:moveTo>
                  <a:pt x="57150" y="768350"/>
                </a:moveTo>
                <a:lnTo>
                  <a:pt x="660400" y="787400"/>
                </a:lnTo>
                <a:cubicBezTo>
                  <a:pt x="661458" y="647700"/>
                  <a:pt x="592667" y="555625"/>
                  <a:pt x="593725" y="4159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9815" y="6128518"/>
            <a:ext cx="1627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Diagonalization</a:t>
            </a:r>
          </a:p>
        </p:txBody>
      </p:sp>
      <p:sp>
        <p:nvSpPr>
          <p:cNvPr id="39" name="Isosceles Triangle 38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7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Uncountable – Corollaries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222" y="1131801"/>
                <a:ext cx="8821274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all languages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/>
                  <a:t>Corollary 1: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is uncountable</a:t>
                </a:r>
              </a:p>
              <a:p>
                <a:r>
                  <a:rPr lang="en-US" sz="2000" dirty="0" smtClean="0"/>
                  <a:t>Proof:  There’s a 1-1 correspondence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so they are the same size.</a:t>
                </a:r>
              </a:p>
              <a:p>
                <a:pPr lvl="0">
                  <a:spcBef>
                    <a:spcPts val="18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Observation: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0,1,00,01,10,11,000, …}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countable.  </a:t>
                </a:r>
              </a:p>
              <a:p>
                <a:pPr lvl="0">
                  <a:spcBef>
                    <a:spcPts val="18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all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Turing machines</a:t>
                </a:r>
              </a:p>
              <a:p>
                <a:pPr lvl="0"/>
                <a:r>
                  <a:rPr lang="en-US" sz="2000" b="1" dirty="0" smtClean="0">
                    <a:solidFill>
                      <a:schemeClr val="tx1"/>
                    </a:solidFill>
                  </a:rPr>
                  <a:t>Observation: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countable.  </a:t>
                </a:r>
              </a:p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a TM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18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Corollary 2: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Some </a:t>
                </a:r>
                <a:r>
                  <a:rPr lang="en-US" sz="2400" dirty="0"/>
                  <a:t>language is not decidable.</a:t>
                </a:r>
              </a:p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Because there are more languages than TMs. </a:t>
                </a:r>
              </a:p>
              <a:p>
                <a:pPr lvl="0">
                  <a:spcBef>
                    <a:spcPts val="1800"/>
                  </a:spcBef>
                </a:pPr>
                <a:r>
                  <a:rPr lang="en-US" sz="2000" dirty="0" smtClean="0"/>
                  <a:t>We will show some specific language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not decidable.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" y="1131801"/>
                <a:ext cx="8821274" cy="4431983"/>
              </a:xfrm>
              <a:prstGeom prst="rect">
                <a:avLst/>
              </a:prstGeom>
              <a:blipFill>
                <a:blip r:embed="rId3"/>
                <a:stretch>
                  <a:fillRect l="-1106" t="-1100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803984" y="6321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8.1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855709"/>
                  </p:ext>
                </p:extLst>
              </p:nvPr>
            </p:nvGraphicFramePr>
            <p:xfrm>
              <a:off x="7004649" y="3014292"/>
              <a:ext cx="5005114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2257">
                      <a:extLst>
                        <a:ext uri="{9D8B030D-6E8A-4147-A177-3AD203B41FA5}">
                          <a16:colId xmlns:a16="http://schemas.microsoft.com/office/drawing/2014/main" val="1656082932"/>
                        </a:ext>
                      </a:extLst>
                    </a:gridCol>
                    <a:gridCol w="569343">
                      <a:extLst>
                        <a:ext uri="{9D8B030D-6E8A-4147-A177-3AD203B41FA5}">
                          <a16:colId xmlns:a16="http://schemas.microsoft.com/office/drawing/2014/main" val="1603118748"/>
                        </a:ext>
                      </a:extLst>
                    </a:gridCol>
                    <a:gridCol w="396815">
                      <a:extLst>
                        <a:ext uri="{9D8B030D-6E8A-4147-A177-3AD203B41FA5}">
                          <a16:colId xmlns:a16="http://schemas.microsoft.com/office/drawing/2014/main" val="2646025689"/>
                        </a:ext>
                      </a:extLst>
                    </a:gridCol>
                    <a:gridCol w="368838">
                      <a:extLst>
                        <a:ext uri="{9D8B030D-6E8A-4147-A177-3AD203B41FA5}">
                          <a16:colId xmlns:a16="http://schemas.microsoft.com/office/drawing/2014/main" val="1157381406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1244619825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890121385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879653391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727120820"/>
                        </a:ext>
                      </a:extLst>
                    </a:gridCol>
                    <a:gridCol w="611295">
                      <a:extLst>
                        <a:ext uri="{9D8B030D-6E8A-4147-A177-3AD203B41FA5}">
                          <a16:colId xmlns:a16="http://schemas.microsoft.com/office/drawing/2014/main" val="1378308168"/>
                        </a:ext>
                      </a:extLst>
                    </a:gridCol>
                    <a:gridCol w="344658">
                      <a:extLst>
                        <a:ext uri="{9D8B030D-6E8A-4147-A177-3AD203B41FA5}">
                          <a16:colId xmlns:a16="http://schemas.microsoft.com/office/drawing/2014/main" val="40618557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{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dirty="0" smtClean="0"/>
                            <a:t>,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01,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000,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24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  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00,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01,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36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37452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855709"/>
                  </p:ext>
                </p:extLst>
              </p:nvPr>
            </p:nvGraphicFramePr>
            <p:xfrm>
              <a:off x="7004649" y="3014292"/>
              <a:ext cx="5005114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2257">
                      <a:extLst>
                        <a:ext uri="{9D8B030D-6E8A-4147-A177-3AD203B41FA5}">
                          <a16:colId xmlns:a16="http://schemas.microsoft.com/office/drawing/2014/main" val="1656082932"/>
                        </a:ext>
                      </a:extLst>
                    </a:gridCol>
                    <a:gridCol w="569343">
                      <a:extLst>
                        <a:ext uri="{9D8B030D-6E8A-4147-A177-3AD203B41FA5}">
                          <a16:colId xmlns:a16="http://schemas.microsoft.com/office/drawing/2014/main" val="1603118748"/>
                        </a:ext>
                      </a:extLst>
                    </a:gridCol>
                    <a:gridCol w="396815">
                      <a:extLst>
                        <a:ext uri="{9D8B030D-6E8A-4147-A177-3AD203B41FA5}">
                          <a16:colId xmlns:a16="http://schemas.microsoft.com/office/drawing/2014/main" val="2646025689"/>
                        </a:ext>
                      </a:extLst>
                    </a:gridCol>
                    <a:gridCol w="368838">
                      <a:extLst>
                        <a:ext uri="{9D8B030D-6E8A-4147-A177-3AD203B41FA5}">
                          <a16:colId xmlns:a16="http://schemas.microsoft.com/office/drawing/2014/main" val="1157381406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1244619825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890121385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879653391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727120820"/>
                        </a:ext>
                      </a:extLst>
                    </a:gridCol>
                    <a:gridCol w="611295">
                      <a:extLst>
                        <a:ext uri="{9D8B030D-6E8A-4147-A177-3AD203B41FA5}">
                          <a16:colId xmlns:a16="http://schemas.microsoft.com/office/drawing/2014/main" val="1378308168"/>
                        </a:ext>
                      </a:extLst>
                    </a:gridCol>
                    <a:gridCol w="344658">
                      <a:extLst>
                        <a:ext uri="{9D8B030D-6E8A-4147-A177-3AD203B41FA5}">
                          <a16:colId xmlns:a16="http://schemas.microsoft.com/office/drawing/2014/main" val="40618557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8" t="-8197" r="-52348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3011" t="-8197" r="-64301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01,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000,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24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8" t="-108197" r="-52348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  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00,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01,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36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8" t="-208197" r="-52348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37452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53018" y="2911770"/>
                <a:ext cx="5651635" cy="31547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8.1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Hilbert’s 1</a:t>
                </a:r>
                <a:r>
                  <a:rPr lang="en-US" sz="2000" baseline="30000" dirty="0" smtClean="0"/>
                  <a:t>st</a:t>
                </a:r>
                <a:r>
                  <a:rPr lang="en-US" sz="2000" dirty="0" smtClean="0"/>
                  <a:t> question asked if there is a set of intermediate size between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.  Gödel and Cohen showed that we cannot answer this question by using the standard axioms of mathematics.</a:t>
                </a:r>
                <a:br>
                  <a:rPr lang="en-US" sz="2000" dirty="0" smtClean="0"/>
                </a:br>
                <a:r>
                  <a:rPr lang="en-US" sz="2000" dirty="0" smtClean="0"/>
                  <a:t>How can we interpret their conclusion?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We need better axioms to describe reality.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Infinite </a:t>
                </a:r>
                <a:r>
                  <a:rPr lang="en-US" sz="2000" dirty="0"/>
                  <a:t>sets </a:t>
                </a:r>
                <a:r>
                  <a:rPr lang="en-US" sz="2000" dirty="0" smtClean="0"/>
                  <a:t>have no mathematical reality so Hilbert’s 1</a:t>
                </a:r>
                <a:r>
                  <a:rPr lang="en-US" sz="2000" baseline="30000" dirty="0" smtClean="0"/>
                  <a:t>st</a:t>
                </a:r>
                <a:r>
                  <a:rPr lang="en-US" sz="2000" dirty="0" smtClean="0"/>
                  <a:t> question has no answer.  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18" y="2911770"/>
                <a:ext cx="5651635" cy="3154710"/>
              </a:xfrm>
              <a:prstGeom prst="rect">
                <a:avLst/>
              </a:prstGeom>
              <a:blipFill>
                <a:blip r:embed="rId5"/>
                <a:stretch>
                  <a:fillRect l="-1393" t="-956" b="-210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0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undecidable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601" y="1131801"/>
                <a:ext cx="6589370" cy="5180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Recall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TM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not decidable</a:t>
                </a:r>
              </a:p>
              <a:p>
                <a:r>
                  <a:rPr lang="en-US" sz="2000" dirty="0" smtClean="0"/>
                  <a:t>Proof by contradiction:   Assume some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000" i="1" dirty="0"/>
                              <m:t>Accept</m:t>
                            </m:r>
                            <m:r>
                              <m:rPr>
                                <m:nor/>
                              </m:rPr>
                              <a:rPr lang="en-US" sz="2000" b="0" i="1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b="0" i="0" dirty="0" smtClean="0"/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accepts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000" i="1" dirty="0"/>
                              <m:t>Reject</m:t>
                            </m:r>
                            <m:r>
                              <m:rPr>
                                <m:nor/>
                              </m:rPr>
                              <a:rPr lang="en-US" sz="2000" b="0" i="1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b="0" i="0" dirty="0" smtClean="0"/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 sz="2000" b="0" i="0" dirty="0" smtClean="0"/>
                              <m:t>               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to construct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1. 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2. 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rejects. 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accepts.”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 smtClean="0"/>
                  <a:t> accepts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iff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doesn’t accept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 smtClean="0"/>
                  <a:t> .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accepts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iff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doesn’t </a:t>
                </a:r>
                <a:r>
                  <a:rPr lang="en-US" sz="2400" dirty="0" smtClean="0"/>
                  <a:t>accept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Contradiction.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1" y="1131801"/>
                <a:ext cx="6589370" cy="5180072"/>
              </a:xfrm>
              <a:prstGeom prst="rect">
                <a:avLst/>
              </a:prstGeom>
              <a:blipFill>
                <a:blip r:embed="rId3"/>
                <a:stretch>
                  <a:fillRect l="-1480" t="-94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883359"/>
                  </p:ext>
                </p:extLst>
              </p:nvPr>
            </p:nvGraphicFramePr>
            <p:xfrm>
              <a:off x="7169650" y="3576145"/>
              <a:ext cx="4344576" cy="28362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2676">
                      <a:extLst>
                        <a:ext uri="{9D8B030D-6E8A-4147-A177-3AD203B41FA5}">
                          <a16:colId xmlns:a16="http://schemas.microsoft.com/office/drawing/2014/main" val="2774232432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3363580173"/>
                        </a:ext>
                      </a:extLst>
                    </a:gridCol>
                    <a:gridCol w="566737">
                      <a:extLst>
                        <a:ext uri="{9D8B030D-6E8A-4147-A177-3AD203B41FA5}">
                          <a16:colId xmlns:a16="http://schemas.microsoft.com/office/drawing/2014/main" val="3632595979"/>
                        </a:ext>
                      </a:extLst>
                    </a:gridCol>
                    <a:gridCol w="581025">
                      <a:extLst>
                        <a:ext uri="{9D8B030D-6E8A-4147-A177-3AD203B41FA5}">
                          <a16:colId xmlns:a16="http://schemas.microsoft.com/office/drawing/2014/main" val="3230923150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272356837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996364502"/>
                        </a:ext>
                      </a:extLst>
                    </a:gridCol>
                    <a:gridCol w="566738">
                      <a:extLst>
                        <a:ext uri="{9D8B030D-6E8A-4147-A177-3AD203B41FA5}">
                          <a16:colId xmlns:a16="http://schemas.microsoft.com/office/drawing/2014/main" val="55357225"/>
                        </a:ext>
                      </a:extLst>
                    </a:gridCol>
                  </a:tblGrid>
                  <a:tr h="40517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 . .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42883622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rej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acc</a:t>
                          </a:r>
                          <a:endParaRPr lang="en-US" dirty="0" smtClean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 . .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3364540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657817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 .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45200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acc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acc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0864216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673905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acc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C00CC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CC00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3564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883359"/>
                  </p:ext>
                </p:extLst>
              </p:nvPr>
            </p:nvGraphicFramePr>
            <p:xfrm>
              <a:off x="7169650" y="3576145"/>
              <a:ext cx="4344576" cy="28362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2676">
                      <a:extLst>
                        <a:ext uri="{9D8B030D-6E8A-4147-A177-3AD203B41FA5}">
                          <a16:colId xmlns:a16="http://schemas.microsoft.com/office/drawing/2014/main" val="2774232432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3363580173"/>
                        </a:ext>
                      </a:extLst>
                    </a:gridCol>
                    <a:gridCol w="566737">
                      <a:extLst>
                        <a:ext uri="{9D8B030D-6E8A-4147-A177-3AD203B41FA5}">
                          <a16:colId xmlns:a16="http://schemas.microsoft.com/office/drawing/2014/main" val="3632595979"/>
                        </a:ext>
                      </a:extLst>
                    </a:gridCol>
                    <a:gridCol w="581025">
                      <a:extLst>
                        <a:ext uri="{9D8B030D-6E8A-4147-A177-3AD203B41FA5}">
                          <a16:colId xmlns:a16="http://schemas.microsoft.com/office/drawing/2014/main" val="3230923150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272356837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996364502"/>
                        </a:ext>
                      </a:extLst>
                    </a:gridCol>
                    <a:gridCol w="566738">
                      <a:extLst>
                        <a:ext uri="{9D8B030D-6E8A-4147-A177-3AD203B41FA5}">
                          <a16:colId xmlns:a16="http://schemas.microsoft.com/office/drawing/2014/main" val="55357225"/>
                        </a:ext>
                      </a:extLst>
                    </a:gridCol>
                  </a:tblGrid>
                  <a:tr h="40517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7463" r="-559574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151" t="-7463" r="-465591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5789" t="-7463" r="-355789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463" r="-259574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 . .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6667" t="-7463" r="-1075" b="-619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883622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109091" r="-659574" b="-5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rej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acc</a:t>
                          </a:r>
                          <a:endParaRPr lang="en-US" dirty="0" smtClean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 . .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3364540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205970" r="-659574" b="-4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657817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310606" r="-659574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 .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45200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404478" r="-659574" b="-2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acc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acc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0864216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512121" r="-659574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5789" t="-512121" r="-35578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673905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602985" r="-659574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acc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C00CC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CC00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35644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7725551" y="3206813"/>
            <a:ext cx="204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TM descriptions: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075715" y="3206813"/>
            <a:ext cx="717702" cy="703702"/>
            <a:chOff x="7239230" y="2273236"/>
            <a:chExt cx="717702" cy="703702"/>
          </a:xfrm>
        </p:grpSpPr>
        <p:sp>
          <p:nvSpPr>
            <p:cNvPr id="11" name="Rectangle 10"/>
            <p:cNvSpPr/>
            <p:nvPr/>
          </p:nvSpPr>
          <p:spPr>
            <a:xfrm>
              <a:off x="7239230" y="2273236"/>
              <a:ext cx="7177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All TMs</a:t>
              </a:r>
              <a:endParaRPr lang="en-US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490480" y="2862195"/>
              <a:ext cx="215201" cy="11474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69650" y="2690236"/>
            <a:ext cx="3878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is this proof a diagonalization?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93417" y="4044168"/>
            <a:ext cx="381474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93417" y="4413500"/>
            <a:ext cx="381474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93417" y="4782832"/>
            <a:ext cx="381474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93417" y="5152163"/>
            <a:ext cx="3814744" cy="82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80717" y="3982871"/>
            <a:ext cx="4908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25653" y="4792940"/>
            <a:ext cx="4908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01096" y="5197281"/>
            <a:ext cx="4908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0656" y="4387568"/>
            <a:ext cx="43172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 err="1">
                <a:solidFill>
                  <a:srgbClr val="FF0000"/>
                </a:solidFill>
              </a:rPr>
              <a:t>rej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93417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47421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930415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525695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048084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856" y="62580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8.2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5340" y="1769720"/>
                <a:ext cx="6900672" cy="353943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8.2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Recall the Queue Automaton (QA) defined in Pset 2.  </a:t>
                </a:r>
                <a:br>
                  <a:rPr lang="en-US" sz="2000" dirty="0" smtClean="0"/>
                </a:br>
                <a:r>
                  <a:rPr lang="en-US" sz="2000" dirty="0" smtClean="0"/>
                  <a:t>It is similar to a PDA except that it is deterministic </a:t>
                </a:r>
                <a:br>
                  <a:rPr lang="en-US" sz="2000" dirty="0" smtClean="0"/>
                </a:br>
                <a:r>
                  <a:rPr lang="en-US" sz="2000" dirty="0" smtClean="0"/>
                  <a:t>and it has a queue instead of a stack.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QA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QA </a:t>
                </a:r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Is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QA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decidable?</a:t>
                </a:r>
                <a:endParaRPr lang="en-US" sz="2000" dirty="0"/>
              </a:p>
              <a:p>
                <a:pPr marL="457200" indent="-457200">
                  <a:spcBef>
                    <a:spcPts val="1200"/>
                  </a:spcBef>
                  <a:buAutoNum type="alphaLcParenBoth"/>
                </a:pPr>
                <a:r>
                  <a:rPr lang="en-US" sz="2000" dirty="0" smtClean="0"/>
                  <a:t>Yes, because QA are similar to PDA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PD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decidable.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No, because “yes” would contradict results we now know.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We don’t have enough information to answer this question.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340" y="1769720"/>
                <a:ext cx="6900672" cy="3539430"/>
              </a:xfrm>
              <a:prstGeom prst="rect">
                <a:avLst/>
              </a:prstGeom>
              <a:blipFill>
                <a:blip r:embed="rId2"/>
                <a:stretch>
                  <a:fillRect l="-1142" t="-852" r="-1494" b="-170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23338</TotalTime>
  <Words>1602</Words>
  <Application>Microsoft Office PowerPoint</Application>
  <PresentationFormat>Widescreen</PresentationFormat>
  <Paragraphs>308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493</cp:revision>
  <dcterms:created xsi:type="dcterms:W3CDTF">2020-08-09T18:24:17Z</dcterms:created>
  <dcterms:modified xsi:type="dcterms:W3CDTF">2021-01-10T23:25:33Z</dcterms:modified>
</cp:coreProperties>
</file>